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6" r:id="rId2"/>
    <p:sldMasterId id="2147483688" r:id="rId3"/>
    <p:sldMasterId id="2147483700" r:id="rId4"/>
    <p:sldMasterId id="2147483712" r:id="rId5"/>
  </p:sldMasterIdLst>
  <p:notesMasterIdLst>
    <p:notesMasterId r:id="rId23"/>
  </p:notesMasterIdLst>
  <p:handoutMasterIdLst>
    <p:handoutMasterId r:id="rId24"/>
  </p:handoutMasterIdLst>
  <p:sldIdLst>
    <p:sldId id="310" r:id="rId6"/>
    <p:sldId id="307" r:id="rId7"/>
    <p:sldId id="315" r:id="rId8"/>
    <p:sldId id="317" r:id="rId9"/>
    <p:sldId id="312" r:id="rId10"/>
    <p:sldId id="311" r:id="rId11"/>
    <p:sldId id="304" r:id="rId12"/>
    <p:sldId id="299" r:id="rId13"/>
    <p:sldId id="318" r:id="rId14"/>
    <p:sldId id="298" r:id="rId15"/>
    <p:sldId id="300" r:id="rId16"/>
    <p:sldId id="320" r:id="rId17"/>
    <p:sldId id="319" r:id="rId18"/>
    <p:sldId id="301" r:id="rId19"/>
    <p:sldId id="302" r:id="rId20"/>
    <p:sldId id="264" r:id="rId21"/>
    <p:sldId id="309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29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4164A-5F3B-4FDA-905E-48214D1F586C}" type="datetimeFigureOut">
              <a:rPr lang="zh-TW" altLang="en-US" smtClean="0"/>
              <a:t>2018/3/13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43E27-A543-4B6E-9BEE-9D969D76A4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19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12341-938E-48F4-91D2-BBA482B7C59C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514B3-E427-4E07-89D3-052D2B1D6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2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5"/>
          <p:cNvSpPr txBox="1">
            <a:spLocks noGrp="1"/>
          </p:cNvSpPr>
          <p:nvPr/>
        </p:nvSpPr>
        <p:spPr bwMode="auto">
          <a:xfrm>
            <a:off x="0" y="9430307"/>
            <a:ext cx="2945659" cy="49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1pPr>
            <a:lvl2pPr marL="742950" indent="-285750"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2pPr>
            <a:lvl3pPr marL="1143000" indent="-228600"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3pPr>
            <a:lvl4pPr marL="1600200" indent="-228600"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4pPr>
            <a:lvl5pPr marL="2057400" indent="-228600"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1300" b="0" i="0" smtClean="0">
                <a:solidFill>
                  <a:prstClr val="black"/>
                </a:solidFill>
                <a:latin typeface="Calibri" pitchFamily="34" charset="0"/>
              </a:rPr>
              <a:t>Application ppt 送Legal版</a:t>
            </a:r>
          </a:p>
        </p:txBody>
      </p:sp>
      <p:sp>
        <p:nvSpPr>
          <p:cNvPr id="30723" name="Slide Number Placeholder 6"/>
          <p:cNvSpPr txBox="1">
            <a:spLocks noGrp="1"/>
          </p:cNvSpPr>
          <p:nvPr/>
        </p:nvSpPr>
        <p:spPr bwMode="auto">
          <a:xfrm>
            <a:off x="3850443" y="9430307"/>
            <a:ext cx="2945659" cy="49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1pPr>
            <a:lvl2pPr marL="742950" indent="-285750"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2pPr>
            <a:lvl3pPr marL="1143000" indent="-228600"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3pPr>
            <a:lvl4pPr marL="1600200" indent="-228600"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4pPr>
            <a:lvl5pPr marL="2057400" indent="-228600"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B481148-15BE-4C22-BE6A-B5B706A86201}" type="slidenum">
              <a:rPr kumimoji="0" lang="en-US" altLang="zh-TW" sz="1300" b="0" i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kumimoji="0" lang="en-US" altLang="zh-TW" sz="1300" b="0" i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24" name="Rectangle 7"/>
          <p:cNvSpPr txBox="1">
            <a:spLocks noGrp="1" noChangeArrowheads="1"/>
          </p:cNvSpPr>
          <p:nvPr/>
        </p:nvSpPr>
        <p:spPr bwMode="auto">
          <a:xfrm>
            <a:off x="3850443" y="9430307"/>
            <a:ext cx="2945659" cy="49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4" rIns="95547" bIns="47774" anchor="b"/>
          <a:lstStyle>
            <a:lvl1pPr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1pPr>
            <a:lvl2pPr marL="742950" indent="-285750"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2pPr>
            <a:lvl3pPr marL="1143000" indent="-228600"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3pPr>
            <a:lvl4pPr marL="1600200" indent="-228600"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4pPr>
            <a:lvl5pPr marL="2057400" indent="-228600"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9139C13-2A2B-46F2-9A0E-C31B23739AD8}" type="slidenum">
              <a:rPr kumimoji="0" lang="zh-TW" altLang="en-US" sz="1300" b="0" i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kumimoji="0" lang="en-US" altLang="zh-TW" sz="1300" b="0" i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25" name="Rectangle 7"/>
          <p:cNvSpPr txBox="1">
            <a:spLocks noGrp="1" noChangeArrowheads="1"/>
          </p:cNvSpPr>
          <p:nvPr/>
        </p:nvSpPr>
        <p:spPr bwMode="auto">
          <a:xfrm>
            <a:off x="3850443" y="9430307"/>
            <a:ext cx="2945659" cy="49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4" rIns="95547" bIns="47774" anchor="b"/>
          <a:lstStyle>
            <a:lvl1pPr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1pPr>
            <a:lvl2pPr marL="742950" indent="-285750"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2pPr>
            <a:lvl3pPr marL="1143000" indent="-228600"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3pPr>
            <a:lvl4pPr marL="1600200" indent="-228600"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4pPr>
            <a:lvl5pPr marL="2057400" indent="-228600" defTabSz="8826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1EACF95-90A5-4BB2-84CC-70A84C72C6E3}" type="slidenum">
              <a:rPr kumimoji="0" lang="zh-TW" altLang="en-US" sz="1300" b="0" i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kumimoji="0" lang="en-US" altLang="zh-TW" sz="1300" b="0" i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zh-TW" altLang="en-US" dirty="0" smtClean="0"/>
              <a:t>基礎代謝率</a:t>
            </a:r>
            <a:endParaRPr lang="en-US" altLang="zh-TW" dirty="0" smtClean="0"/>
          </a:p>
          <a:p>
            <a:pPr>
              <a:spcBef>
                <a:spcPct val="0"/>
              </a:spcBef>
              <a:defRPr/>
            </a:pPr>
            <a:r>
              <a:rPr lang="en-US" altLang="zh-TW" dirty="0" smtClean="0"/>
              <a:t>BMR</a:t>
            </a:r>
            <a:r>
              <a:rPr lang="zh-TW" altLang="en-US" dirty="0" smtClean="0"/>
              <a:t>可以代表人體細胞的代謝能力。細胞的生理功能不同，其代謝能力也不同，一般而言，脂肪組織和骨骼組織的代謝作用較少，因此</a:t>
            </a:r>
            <a:r>
              <a:rPr lang="en-US" altLang="zh-TW" dirty="0" smtClean="0"/>
              <a:t>BMR</a:t>
            </a:r>
            <a:r>
              <a:rPr lang="zh-TW" altLang="en-US" dirty="0" smtClean="0"/>
              <a:t>與瘦肉組織（</a:t>
            </a:r>
            <a:r>
              <a:rPr lang="en-US" altLang="zh-TW" dirty="0" smtClean="0"/>
              <a:t>Lean Body Mass</a:t>
            </a:r>
            <a:r>
              <a:rPr lang="zh-TW" altLang="en-US" dirty="0" smtClean="0"/>
              <a:t>）成正比關係。基礎代謝量會因年齡、性別、身體組成、荷爾蒙的狀態而有所不同。</a:t>
            </a:r>
          </a:p>
          <a:p>
            <a:pPr>
              <a:spcBef>
                <a:spcPct val="0"/>
              </a:spcBef>
              <a:defRPr/>
            </a:pPr>
            <a:endParaRPr lang="en-US" altLang="zh-TW" dirty="0" smtClean="0"/>
          </a:p>
          <a:p>
            <a:pPr>
              <a:spcBef>
                <a:spcPct val="0"/>
              </a:spcBef>
              <a:defRPr/>
            </a:pPr>
            <a:r>
              <a:rPr lang="en-US" altLang="zh-TW" dirty="0" smtClean="0"/>
              <a:t>25</a:t>
            </a:r>
            <a:r>
              <a:rPr lang="zh-TW" altLang="en-US" dirty="0" smtClean="0"/>
              <a:t>歲以後，基礎代謝率就會開始下降，大約每十年約下降</a:t>
            </a:r>
            <a:r>
              <a:rPr lang="en-US" altLang="zh-TW" dirty="0" smtClean="0"/>
              <a:t>5-10%</a:t>
            </a:r>
          </a:p>
          <a:p>
            <a:pPr>
              <a:spcBef>
                <a:spcPct val="0"/>
              </a:spcBef>
              <a:defRPr/>
            </a:pPr>
            <a:r>
              <a:rPr lang="zh-TW" altLang="en-US" dirty="0" smtClean="0"/>
              <a:t>許多人過</a:t>
            </a:r>
            <a:r>
              <a:rPr lang="en-US" altLang="zh-TW" dirty="0" smtClean="0"/>
              <a:t>30</a:t>
            </a:r>
            <a:r>
              <a:rPr lang="zh-TW" altLang="en-US" dirty="0" smtClean="0"/>
              <a:t>歲以後，飲食不變而且有些許運動，但體重卻年年增加身材不再玲瓏有致，其主要原因歸究於</a:t>
            </a:r>
            <a:r>
              <a:rPr lang="en-US" altLang="zh-TW" dirty="0" smtClean="0"/>
              <a:t>『</a:t>
            </a:r>
            <a:r>
              <a:rPr lang="zh-TW" altLang="en-US" dirty="0" smtClean="0"/>
              <a:t>基礎代謝率</a:t>
            </a:r>
            <a:r>
              <a:rPr lang="en-US" altLang="zh-TW" dirty="0" smtClean="0"/>
              <a:t>』</a:t>
            </a:r>
            <a:r>
              <a:rPr lang="zh-TW" altLang="en-US" dirty="0" smtClean="0"/>
              <a:t>的下降，導致身體組成改變</a:t>
            </a:r>
            <a:endParaRPr lang="en-US" altLang="zh-TW" dirty="0" smtClean="0"/>
          </a:p>
          <a:p>
            <a:pPr>
              <a:spcBef>
                <a:spcPct val="0"/>
              </a:spcBef>
              <a:defRPr/>
            </a:pPr>
            <a:endParaRPr lang="en-US" altLang="zh-TW" dirty="0" smtClean="0"/>
          </a:p>
          <a:p>
            <a:pPr>
              <a:spcBef>
                <a:spcPct val="0"/>
              </a:spcBef>
              <a:defRPr/>
            </a:pP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中年危機</a:t>
            </a:r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>
              <a:spcBef>
                <a:spcPct val="0"/>
              </a:spcBef>
              <a:defRPr/>
            </a:pP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在中年的時候，血液裡的好幾種賀爾蒙開始減少，像雌激素、睪酮素、生長激素，我們的肌肉量也開始減少，</a:t>
            </a:r>
            <a:r>
              <a:rPr lang="zh-TW" altLang="en-US" dirty="0" smtClean="0">
                <a:ea typeface="標楷體" pitchFamily="65" charset="-120"/>
              </a:rPr>
              <a:t>每個成年人每十年平均會失去</a:t>
            </a:r>
            <a:r>
              <a:rPr lang="en-US" altLang="zh-TW" dirty="0" smtClean="0">
                <a:ea typeface="標楷體" pitchFamily="65" charset="-120"/>
              </a:rPr>
              <a:t>3</a:t>
            </a:r>
            <a:r>
              <a:rPr lang="zh-TW" altLang="en-US" dirty="0" smtClean="0">
                <a:ea typeface="標楷體" pitchFamily="65" charset="-120"/>
              </a:rPr>
              <a:t>公斤的肌肉。</a:t>
            </a:r>
            <a:endParaRPr lang="en-US" altLang="zh-TW" dirty="0" smtClean="0">
              <a:ea typeface="標楷體" pitchFamily="65" charset="-120"/>
            </a:endParaRPr>
          </a:p>
          <a:p>
            <a:pPr>
              <a:spcBef>
                <a:spcPct val="0"/>
              </a:spcBef>
              <a:defRPr/>
            </a:pPr>
            <a:endParaRPr lang="en-US" altLang="zh-TW" dirty="0" smtClean="0">
              <a:ea typeface="標楷體" pitchFamily="65" charset="-120"/>
            </a:endParaRPr>
          </a:p>
          <a:p>
            <a:pPr>
              <a:spcBef>
                <a:spcPct val="0"/>
              </a:spcBef>
              <a:defRPr/>
            </a:pP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肌肉量減少，代表的是身體燃燒卡路里變少，也不需要那麼多的熱量，如果我們繼續像以前吃進一樣多</a:t>
            </a:r>
            <a:r>
              <a:rPr lang="zh-TW" altLang="en-US" dirty="0" smtClean="0">
                <a:ea typeface="標楷體" pitchFamily="65" charset="-120"/>
              </a:rPr>
              <a:t>，結果就是</a:t>
            </a:r>
            <a:r>
              <a:rPr lang="en-US" altLang="zh-TW" dirty="0" smtClean="0">
                <a:ea typeface="標楷體" pitchFamily="65" charset="-120"/>
              </a:rPr>
              <a:t>…</a:t>
            </a:r>
            <a:r>
              <a:rPr lang="zh-TW" altLang="en-US" dirty="0" smtClean="0">
                <a:ea typeface="標楷體" pitchFamily="65" charset="-120"/>
              </a:rPr>
              <a:t>多餘的熱量轉為脂肪。</a:t>
            </a:r>
          </a:p>
          <a:p>
            <a:pPr>
              <a:spcBef>
                <a:spcPct val="0"/>
              </a:spcBef>
              <a:defRPr/>
            </a:pPr>
            <a:endParaRPr lang="en-US" altLang="zh-TW" dirty="0" smtClean="0"/>
          </a:p>
          <a:p>
            <a:pPr>
              <a:spcBef>
                <a:spcPct val="0"/>
              </a:spcBef>
              <a:defRPr/>
            </a:pPr>
            <a:endParaRPr lang="en-US" altLang="zh-TW" dirty="0" smtClean="0"/>
          </a:p>
          <a:p>
            <a:pPr>
              <a:spcBef>
                <a:spcPct val="0"/>
              </a:spcBef>
              <a:defRPr/>
            </a:pPr>
            <a:r>
              <a:rPr lang="zh-TW" altLang="en-US" dirty="0" smtClean="0"/>
              <a:t>許多人過</a:t>
            </a:r>
            <a:r>
              <a:rPr lang="en-US" altLang="zh-TW" dirty="0" smtClean="0"/>
              <a:t>30</a:t>
            </a:r>
            <a:r>
              <a:rPr lang="zh-TW" altLang="en-US" dirty="0" smtClean="0"/>
              <a:t>歲以後；飲食不變且有些許運動，但體重卻年年增加身材不再玲瓏有致，其主要原因歸究於</a:t>
            </a:r>
            <a:r>
              <a:rPr lang="en-US" altLang="zh-TW" dirty="0" smtClean="0"/>
              <a:t>『</a:t>
            </a:r>
            <a:r>
              <a:rPr lang="zh-TW" altLang="en-US" dirty="0" smtClean="0"/>
              <a:t>基礎代謝率</a:t>
            </a:r>
            <a:r>
              <a:rPr lang="en-US" altLang="zh-TW" dirty="0" smtClean="0"/>
              <a:t>』</a:t>
            </a:r>
            <a:r>
              <a:rPr lang="zh-TW" altLang="en-US" dirty="0" smtClean="0"/>
              <a:t>的下降。 根據研究，人到</a:t>
            </a:r>
            <a:r>
              <a:rPr lang="en-US" altLang="zh-TW" dirty="0" smtClean="0"/>
              <a:t>30</a:t>
            </a:r>
            <a:r>
              <a:rPr lang="zh-TW" altLang="en-US" dirty="0" smtClean="0"/>
              <a:t>歲之後，每</a:t>
            </a:r>
            <a:r>
              <a:rPr lang="en-US" altLang="zh-TW" dirty="0" smtClean="0"/>
              <a:t>10</a:t>
            </a:r>
            <a:r>
              <a:rPr lang="zh-TW" altLang="en-US" dirty="0" smtClean="0"/>
              <a:t>年基礎代謝率會下降</a:t>
            </a:r>
            <a:r>
              <a:rPr lang="en-US" altLang="zh-TW" dirty="0" smtClean="0"/>
              <a:t>2~5%</a:t>
            </a:r>
            <a:r>
              <a:rPr lang="zh-TW" altLang="en-US" dirty="0" smtClean="0"/>
              <a:t>，試想一位</a:t>
            </a:r>
            <a:r>
              <a:rPr lang="en-US" altLang="zh-TW" dirty="0" smtClean="0"/>
              <a:t>34</a:t>
            </a:r>
            <a:r>
              <a:rPr lang="zh-TW" altLang="en-US" dirty="0" smtClean="0"/>
              <a:t>歲、體重</a:t>
            </a:r>
            <a:r>
              <a:rPr lang="en-US" altLang="zh-TW" dirty="0" smtClean="0"/>
              <a:t>54kg</a:t>
            </a:r>
            <a:r>
              <a:rPr lang="zh-TW" altLang="en-US" dirty="0" smtClean="0"/>
              <a:t>的女姓，每天維持基礎代謝率所需熱量</a:t>
            </a:r>
            <a:r>
              <a:rPr lang="en-US" altLang="zh-TW" dirty="0" smtClean="0"/>
              <a:t>1300</a:t>
            </a:r>
            <a:r>
              <a:rPr lang="zh-TW" altLang="en-US" dirty="0" smtClean="0"/>
              <a:t>卡，但他到了</a:t>
            </a:r>
            <a:r>
              <a:rPr lang="en-US" altLang="zh-TW" dirty="0" smtClean="0"/>
              <a:t>44</a:t>
            </a:r>
            <a:r>
              <a:rPr lang="zh-TW" altLang="en-US" dirty="0" smtClean="0"/>
              <a:t>歲之後只要</a:t>
            </a:r>
            <a:r>
              <a:rPr lang="en-US" altLang="zh-TW" dirty="0" smtClean="0"/>
              <a:t>1240</a:t>
            </a:r>
            <a:r>
              <a:rPr lang="zh-TW" altLang="en-US" dirty="0" smtClean="0"/>
              <a:t>卡；如果飲食不變且不運動，每天將</a:t>
            </a:r>
            <a:r>
              <a:rPr lang="en-US" altLang="zh-TW" dirty="0" smtClean="0"/>
              <a:t>60</a:t>
            </a:r>
            <a:r>
              <a:rPr lang="zh-TW" altLang="en-US" dirty="0" smtClean="0"/>
              <a:t>卡累積到身體，當熱量累積到</a:t>
            </a:r>
            <a:r>
              <a:rPr lang="en-US" altLang="zh-TW" dirty="0" smtClean="0"/>
              <a:t>7700</a:t>
            </a:r>
            <a:r>
              <a:rPr lang="zh-TW" altLang="en-US" dirty="0" smtClean="0"/>
              <a:t>卡，身體就會多出</a:t>
            </a:r>
            <a:r>
              <a:rPr lang="en-US" altLang="zh-TW" dirty="0" smtClean="0"/>
              <a:t>1 kg</a:t>
            </a:r>
            <a:r>
              <a:rPr lang="zh-TW" altLang="en-US" dirty="0" smtClean="0"/>
              <a:t>的脂肪，這是多可怕的一件事！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1B1D-840D-48DD-B96E-40C257683488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World Health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5370-F997-A145-8201-A369A27C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76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09943956-AF03-4EAD-9C0F-221C5414BF38}" type="datetime1">
              <a:rPr lang="zh-TW" altLang="en-US"/>
              <a:pPr>
                <a:defRPr/>
              </a:pPr>
              <a:t>2018/3/13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A9A8D8-84E3-4BB3-AEFF-A962A8C127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113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A025864B-448D-4A32-83DD-8B4B32466F64}" type="datetime1">
              <a:rPr lang="zh-TW" altLang="en-US"/>
              <a:pPr>
                <a:defRPr/>
              </a:pPr>
              <a:t>2018/3/13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E94375-EA72-4D93-9D67-3FD52E5655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620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1C2790F7-F2BB-482F-AF66-5FF6A4EABB79}" type="datetime1">
              <a:rPr lang="zh-TW" altLang="en-US"/>
              <a:pPr>
                <a:defRPr/>
              </a:pPr>
              <a:t>2018/3/13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3CA18B-1A6E-480B-BCDB-362CE8D998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7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BEE53A51-827D-4240-AE43-8551820AF531}" type="datetime1">
              <a:rPr lang="zh-TW" altLang="en-US"/>
              <a:pPr>
                <a:defRPr/>
              </a:pPr>
              <a:t>2018/3/13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F0E163-E521-48F6-A2E0-5A1B0B04797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354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8A55734D-1C80-4695-B179-803AB95A6AA6}" type="datetime1">
              <a:rPr lang="zh-TW" altLang="en-US"/>
              <a:pPr>
                <a:defRPr/>
              </a:pPr>
              <a:t>2018/3/13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1CA6FB-D3E0-413F-A58B-CD1B4357BF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658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F266F55B-7396-4A89-B6B1-5E32952355D9}" type="datetime1">
              <a:rPr lang="zh-TW" altLang="en-US"/>
              <a:pPr>
                <a:defRPr/>
              </a:pPr>
              <a:t>2018/3/13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368472-7361-4264-9237-3EA70FBEF2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01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1DE3D82E-B58E-44DE-A0AC-9E4985E3FDF4}" type="datetime1">
              <a:rPr lang="zh-TW" altLang="en-US"/>
              <a:pPr>
                <a:defRPr/>
              </a:pPr>
              <a:t>2018/3/13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38FFB2-B499-405D-8390-15876F0CE2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497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3D7AC4FA-FCFE-4143-B601-D04C8514C9B6}" type="datetime1">
              <a:rPr lang="zh-TW" altLang="en-US"/>
              <a:pPr>
                <a:defRPr/>
              </a:pPr>
              <a:t>2018/3/13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76659B-E37C-4069-90C9-B892518EA5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7418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9280635-5514-43DC-9648-729427A6F5F7}" type="datetime1">
              <a:rPr lang="zh-TW" altLang="en-US"/>
              <a:pPr>
                <a:defRPr/>
              </a:pPr>
              <a:t>2018/3/13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999E60-3CE0-4DD4-B080-D80D7738E0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6770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0C94-A21A-4188-A9D2-0556CC4EBE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1C5E-F138-4688-8B21-C1021CA3D4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3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5E76-3818-46FA-ACC7-C8F6124208B9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World Health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5370-F997-A145-8201-A369A27C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5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B7C6-7EE7-4EB3-870F-B293D51946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2D83-8FF0-4D71-99CF-34F203149E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38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F118A-AC1C-4BC7-A585-93CA5B9B49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7CF0-79C8-4881-91C0-BBC226BFB7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54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EF16-F6C8-401F-B873-9F9B887438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E8C8C-0559-4D5C-84C1-95F35F1634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01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94CF1-F003-4951-8321-A76DA8AEB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75F7-3E81-4E19-9195-3B44ED9170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19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2486-F2D0-4DA8-92CA-6ACBF2FA04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06B6-17F7-4021-A6CD-2C3885F501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0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03C0-EBD3-419F-A698-152D820B64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FB9B-0EDE-4B02-8370-5D01C90CD1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57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D1AB-6DBC-4C96-B38B-78FA6F4F1E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6B6F-4CE7-46ED-BAF9-E6B42D08CE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36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2291-67BF-47FE-B16A-F040D7279D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7E936-19CA-4C27-91E4-0AE88E1E67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57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39BC-C964-4B9C-AA00-F8E8F20B29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EC174-6B49-43D9-AB4C-773919B380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79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45148-98E1-4950-B204-38812A9B76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5FE4-6907-4EA1-AB52-0EF27F0F06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2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13F-0080-4CB4-85DB-B87C71B522D8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World Health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5370-F997-A145-8201-A369A27C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41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BCD4-747E-4C73-9D65-3A028043B218}" type="datetimeFigureOut">
              <a:rPr lang="en-US" altLang="zh-TW">
                <a:solidFill>
                  <a:srgbClr val="000000"/>
                </a:solidFill>
              </a:rPr>
              <a:pPr>
                <a:defRPr/>
              </a:pPr>
              <a:t>3/13/2018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8A153-0F39-419D-AE6D-083254B40FC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05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4679B-1EBC-459D-8807-449FD6F21551}" type="datetimeFigureOut">
              <a:rPr lang="en-US" altLang="zh-TW">
                <a:solidFill>
                  <a:srgbClr val="000000"/>
                </a:solidFill>
              </a:rPr>
              <a:pPr>
                <a:defRPr/>
              </a:pPr>
              <a:t>3/13/2018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63A-57D6-4013-A8DE-FD43E58DC21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9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C6E65-EE76-4F2F-8404-3FA6903C4846}" type="datetimeFigureOut">
              <a:rPr lang="en-US" altLang="zh-TW">
                <a:solidFill>
                  <a:srgbClr val="000000"/>
                </a:solidFill>
              </a:rPr>
              <a:pPr>
                <a:defRPr/>
              </a:pPr>
              <a:t>3/13/2018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0A42C-6674-426C-9927-6907923DAD1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46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32AAB-6C60-4CFE-9474-05EB8CBCDD01}" type="datetimeFigureOut">
              <a:rPr lang="en-US" altLang="zh-TW">
                <a:solidFill>
                  <a:srgbClr val="000000"/>
                </a:solidFill>
              </a:rPr>
              <a:pPr>
                <a:defRPr/>
              </a:pPr>
              <a:t>3/13/2018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6AD38-8E4B-421C-8A3A-7C0DDB099B3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00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6B712-0FD8-4572-9E50-F439E4A0408D}" type="datetimeFigureOut">
              <a:rPr lang="en-US" altLang="zh-TW">
                <a:solidFill>
                  <a:srgbClr val="000000"/>
                </a:solidFill>
              </a:rPr>
              <a:pPr>
                <a:defRPr/>
              </a:pPr>
              <a:t>3/13/2018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CB55-D81D-4C71-A800-7368AB9EE9E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51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A2AEE-E548-4B9F-8A0B-56A74555DFBB}" type="datetimeFigureOut">
              <a:rPr lang="en-US" altLang="zh-TW">
                <a:solidFill>
                  <a:srgbClr val="000000"/>
                </a:solidFill>
              </a:rPr>
              <a:pPr>
                <a:defRPr/>
              </a:pPr>
              <a:t>3/13/2018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FB7F8-CF12-4BBC-A51E-6B5B7CA7958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14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457C-FF76-4BC1-A11C-D11A6B0169FF}" type="datetimeFigureOut">
              <a:rPr lang="en-US" altLang="zh-TW">
                <a:solidFill>
                  <a:srgbClr val="000000"/>
                </a:solidFill>
              </a:rPr>
              <a:pPr>
                <a:defRPr/>
              </a:pPr>
              <a:t>3/13/2018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2011B-5134-4BED-BFB3-D7563995187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96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008BE-040A-4AE7-9B50-39A1243C5412}" type="datetimeFigureOut">
              <a:rPr lang="en-US" altLang="zh-TW">
                <a:solidFill>
                  <a:srgbClr val="000000"/>
                </a:solidFill>
              </a:rPr>
              <a:pPr>
                <a:defRPr/>
              </a:pPr>
              <a:t>3/13/2018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89F9B-A8F7-490A-9C00-EBD85F1EED1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39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2680-CC39-4226-93F3-E744667F0A58}" type="datetimeFigureOut">
              <a:rPr lang="en-US" altLang="zh-TW">
                <a:solidFill>
                  <a:srgbClr val="000000"/>
                </a:solidFill>
              </a:rPr>
              <a:pPr>
                <a:defRPr/>
              </a:pPr>
              <a:t>3/13/2018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3B540-CD29-44DB-9F1C-F16E118C871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99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A7939-CA6E-4D0B-8860-EE296947AFC4}" type="datetimeFigureOut">
              <a:rPr lang="en-US" altLang="zh-TW">
                <a:solidFill>
                  <a:srgbClr val="000000"/>
                </a:solidFill>
              </a:rPr>
              <a:pPr>
                <a:defRPr/>
              </a:pPr>
              <a:t>3/13/2018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2C6FA-2A25-4E4C-86A0-63DA915FCB4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48449-357D-488F-B70F-88769EF3072E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World Health Organization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5370-F997-A145-8201-A369A27C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60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171700" cy="60499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362700" cy="60499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C91CB-BD7F-402B-A517-E43A5FB3C3C8}" type="datetimeFigureOut">
              <a:rPr lang="en-US" altLang="zh-TW">
                <a:solidFill>
                  <a:srgbClr val="000000"/>
                </a:solidFill>
              </a:rPr>
              <a:pPr>
                <a:defRPr/>
              </a:pPr>
              <a:t>3/13/2018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6596-A074-4887-A952-67A2EE5FA67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81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fld id="{6EF57E2B-4F0F-4123-B663-AC05B9F241FA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anose="03000509000000000000" pitchFamily="65" charset="-120"/>
              </a:defRPr>
            </a:lvl1pPr>
          </a:lstStyle>
          <a:p>
            <a:pPr>
              <a:defRPr/>
            </a:pPr>
            <a:fld id="{3DAA5CBB-C2E4-481C-BC1D-D718175B93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9253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fld id="{1B215B39-76F8-49E1-872D-9D949EB0CFE4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anose="03000509000000000000" pitchFamily="65" charset="-120"/>
              </a:defRPr>
            </a:lvl1pPr>
          </a:lstStyle>
          <a:p>
            <a:pPr>
              <a:defRPr/>
            </a:pPr>
            <a:fld id="{4EB78F8E-1F2C-47BB-B430-6ADAC9EB0D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7777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fld id="{45FD6E43-64AF-4B40-A083-E0FB5F141A26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anose="03000509000000000000" pitchFamily="65" charset="-120"/>
              </a:defRPr>
            </a:lvl1pPr>
          </a:lstStyle>
          <a:p>
            <a:pPr>
              <a:defRPr/>
            </a:pPr>
            <a:fld id="{AC785658-6735-4102-81AF-E16DA667EB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8559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fld id="{E3C2097B-5761-40B5-805C-CAC2F501F23B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anose="03000509000000000000" pitchFamily="65" charset="-120"/>
              </a:defRPr>
            </a:lvl1pPr>
          </a:lstStyle>
          <a:p>
            <a:pPr>
              <a:defRPr/>
            </a:pPr>
            <a:fld id="{EA9A3A9B-B30E-4C87-BD1F-ADA131232B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7462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fld id="{5B7E90BA-BC1F-4D89-AEC6-164C7541E6A7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anose="03000509000000000000" pitchFamily="65" charset="-120"/>
              </a:defRPr>
            </a:lvl1pPr>
          </a:lstStyle>
          <a:p>
            <a:pPr>
              <a:defRPr/>
            </a:pPr>
            <a:fld id="{B43B3765-5D6A-4C0F-94F2-7DC6C3BACD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78623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fld id="{ABDCB983-E6FF-40B4-BF97-2D2BC1EF4F01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anose="03000509000000000000" pitchFamily="65" charset="-120"/>
              </a:defRPr>
            </a:lvl1pPr>
          </a:lstStyle>
          <a:p>
            <a:pPr>
              <a:defRPr/>
            </a:pPr>
            <a:fld id="{859445A8-5F03-472B-B1A3-56A78E0D52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6766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fld id="{63DC5D39-F440-4767-934F-07D10270E20B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anose="03000509000000000000" pitchFamily="65" charset="-120"/>
              </a:defRPr>
            </a:lvl1pPr>
          </a:lstStyle>
          <a:p>
            <a:pPr>
              <a:defRPr/>
            </a:pPr>
            <a:fld id="{365DB3AC-836F-4568-B9F2-50DF938E43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5304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fld id="{EA0DB3FF-CF90-4290-AFD4-349E52681AAE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anose="03000509000000000000" pitchFamily="65" charset="-120"/>
              </a:defRPr>
            </a:lvl1pPr>
          </a:lstStyle>
          <a:p>
            <a:pPr>
              <a:defRPr/>
            </a:pPr>
            <a:fld id="{67172DE5-9285-47F0-8E00-539C7E81B2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4930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fld id="{6675170C-99D4-4573-8479-6D303B069E36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anose="03000509000000000000" pitchFamily="65" charset="-120"/>
              </a:defRPr>
            </a:lvl1pPr>
          </a:lstStyle>
          <a:p>
            <a:pPr>
              <a:defRPr/>
            </a:pPr>
            <a:fld id="{19DD2806-726A-453B-8BA8-656B75BDE9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591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2B49-97B0-4B40-A806-F8C29ACD1E62}" type="datetime1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World Health Organization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5370-F997-A145-8201-A369A27C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027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fld id="{1023B8D5-3348-4DCD-8105-234DF9EE4D47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anose="03000509000000000000" pitchFamily="65" charset="-120"/>
              </a:defRPr>
            </a:lvl1pPr>
          </a:lstStyle>
          <a:p>
            <a:pPr>
              <a:defRPr/>
            </a:pPr>
            <a:fld id="{ED77C481-79FA-49CC-A3E8-313E72E657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4803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fld id="{3D2E665F-34F4-4CDA-8A61-C5BDFF5BF500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anose="03000509000000000000" pitchFamily="65" charset="-120"/>
              </a:defRPr>
            </a:lvl1pPr>
          </a:lstStyle>
          <a:p>
            <a:pPr>
              <a:defRPr/>
            </a:pPr>
            <a:fld id="{EDECCDD4-3224-4F91-9B46-3179FEB285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981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solidFill>
                  <a:srgbClr val="FFFFFF"/>
                </a:solidFill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solidFill>
                  <a:srgbClr val="FFFFFF"/>
                </a:solidFill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solidFill>
                  <a:srgbClr val="FFFFFF"/>
                </a:solidFill>
                <a:latin typeface="標楷體" panose="03000509000000000000" pitchFamily="65" charset="-120"/>
              </a:defRPr>
            </a:lvl1pPr>
          </a:lstStyle>
          <a:p>
            <a:pPr>
              <a:defRPr/>
            </a:pPr>
            <a:fld id="{A710C45C-7AC3-4016-9BF1-020A7C0667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29173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anose="03000509000000000000" pitchFamily="65" charset="-120"/>
              </a:defRPr>
            </a:lvl1pPr>
          </a:lstStyle>
          <a:p>
            <a:pPr>
              <a:defRPr/>
            </a:pPr>
            <a:fld id="{15CD2677-2AF8-4DEA-8E54-20BD07D9FC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22906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itchFamily="65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 b="1" i="1">
                <a:latin typeface="標楷體" panose="03000509000000000000" pitchFamily="65" charset="-120"/>
              </a:defRPr>
            </a:lvl1pPr>
          </a:lstStyle>
          <a:p>
            <a:pPr>
              <a:defRPr/>
            </a:pPr>
            <a:fld id="{EB4CFCD7-4992-474F-92AD-11EE4F5C7E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426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C14F-5269-4B1E-B3E6-A41BBBCDFF1E}" type="datetime1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World Health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5370-F997-A145-8201-A369A27C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3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0B7B-B5DC-4069-BA22-59CCC2F6DE8D}" type="datetime1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World Health Organization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5370-F997-A145-8201-A369A27C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4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695325C1-E94A-4FC5-8627-6C38D9A4C978}" type="datetime1">
              <a:rPr lang="zh-TW" altLang="en-US"/>
              <a:pPr>
                <a:defRPr/>
              </a:pPr>
              <a:t>2018/3/13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9EE3D8-7A00-4B1F-BC99-BDD29FBA1F1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172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2DAB060A-8BAD-42EF-B922-51818910DABD}" type="datetime1">
              <a:rPr lang="zh-TW" altLang="en-US"/>
              <a:pPr>
                <a:defRPr/>
              </a:pPr>
              <a:t>2018/3/13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AB384F-5C87-4D7A-A289-37A582BD80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948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0068" y="274638"/>
            <a:ext cx="77667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D22DC-F997-4ACC-9F53-EA53358F2154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(1) World Health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370-F997-A145-8201-A369A27C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7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86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BAED3D-B250-4AAB-A266-12DDD0A1DF02}" type="datetime1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2018/3/13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4D6AB-5D91-41AD-B540-1BCAE2B02FA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347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新細明體" charset="0"/>
          <a:cs typeface="新細明體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新細明體" charset="0"/>
          <a:cs typeface="新細明體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新細明體" charset="0"/>
          <a:cs typeface="新細明體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新細明體" charset="0"/>
          <a:cs typeface="新細明體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新細明體" charset="0"/>
          <a:cs typeface="新細明體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新細明體" charset="0"/>
          <a:cs typeface="新細明體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新細明體" charset="0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新細明體" charset="0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新細明體" charset="0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新細明體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340612CE-1A3E-4233-B0B3-0388EEBA3F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7579723-A6FD-49D7-BEB5-45C32CAE53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5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 i="0">
                <a:solidFill>
                  <a:schemeClr val="tx1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006C8-F0BB-489C-8239-9E7A945E09C2}" type="datetimeFigureOut">
              <a:rPr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3/13/2018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 i="0">
                <a:solidFill>
                  <a:schemeClr val="tx1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 i="0">
                <a:solidFill>
                  <a:schemeClr val="tx1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B49382-5828-4D9D-88A2-7C523C68751F}" type="slidenum">
              <a:rPr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39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FF"/>
          </a:solidFill>
          <a:latin typeface="Calibri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FF"/>
          </a:solidFill>
          <a:latin typeface="Calibri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FF"/>
          </a:solidFill>
          <a:latin typeface="Calibri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FF"/>
          </a:solidFill>
          <a:latin typeface="Calibri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rgbClr val="FFFFFF"/>
          </a:solidFill>
          <a:latin typeface="Calibri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rgbClr val="FFFFFF"/>
          </a:solidFill>
          <a:latin typeface="Calibri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rgbClr val="FFFFFF"/>
          </a:solidFill>
          <a:latin typeface="Calibri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rgbClr val="FFFFFF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 i="0">
                <a:solidFill>
                  <a:srgbClr val="000000"/>
                </a:solidFill>
                <a:latin typeface="Calibri" pitchFamily="34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B7436A-59D6-4A1C-A31E-E6A7C43058CC}" type="datetimeFigureOut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3/13/2018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 i="0">
                <a:solidFill>
                  <a:srgbClr val="000000"/>
                </a:solidFill>
                <a:latin typeface="Calibri" pitchFamily="34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232D86-A98F-4AAF-9C90-C09FE96FA9E3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49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1371600"/>
            <a:ext cx="9144000" cy="2362200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400" b="1" i="1">
              <a:solidFill>
                <a:srgbClr val="FFC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971800"/>
            <a:ext cx="7620000" cy="87471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TLS® </a:t>
            </a:r>
            <a:r>
              <a:rPr lang="en-US" sz="3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Thermochrome</a:t>
            </a:r>
            <a:endParaRPr lang="en-US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Subtitle 4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9296400" cy="950913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zh-TW" altLang="en-US" sz="5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</a:t>
            </a:r>
            <a:r>
              <a:rPr lang="en-US" altLang="zh-TW" sz="5400" baseline="30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TM</a:t>
            </a:r>
            <a:r>
              <a:rPr lang="zh-TW" altLang="en-US" sz="5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綠咖啡豆熱鉻</a:t>
            </a:r>
            <a:endParaRPr lang="en-US" altLang="zh-TW" sz="5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Bef>
                <a:spcPct val="0"/>
              </a:spcBef>
            </a:pPr>
            <a:r>
              <a:rPr lang="zh-TW" altLang="en-US" sz="5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配方膠囊食品</a:t>
            </a:r>
            <a:endParaRPr lang="zh-TW" altLang="en-US" sz="5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437" name="Picture 7" descr="markettaiwan-1354515724_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27391" b="30870"/>
          <a:stretch>
            <a:fillRect/>
          </a:stretch>
        </p:blipFill>
        <p:spPr bwMode="auto">
          <a:xfrm>
            <a:off x="419100" y="5943600"/>
            <a:ext cx="1524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等腰三角形 1"/>
          <p:cNvSpPr/>
          <p:nvPr/>
        </p:nvSpPr>
        <p:spPr>
          <a:xfrm rot="16200000">
            <a:off x="7713663" y="5430837"/>
            <a:ext cx="1714500" cy="1139825"/>
          </a:xfrm>
          <a:prstGeom prst="triangle">
            <a:avLst>
              <a:gd name="adj" fmla="val 50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4400" b="1" i="1">
              <a:solidFill>
                <a:prstClr val="white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>
          <a:xfrm>
            <a:off x="1981200" y="6019800"/>
            <a:ext cx="3810000" cy="6096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defRPr/>
            </a:pPr>
            <a:r>
              <a:rPr lang="zh-TW" altLang="en-US" baseline="30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©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2018 </a:t>
            </a:r>
            <a:r>
              <a:rPr lang="zh-CN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美安臺灣公司版權所有</a:t>
            </a:r>
            <a:endParaRPr lang="en-US" altLang="zh-CN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defRPr/>
            </a:pP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供內部教育訓練使用</a:t>
            </a:r>
            <a:endParaRPr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defRPr/>
            </a:pPr>
            <a:endParaRPr lang="zh-TW" altLang="en-US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3425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1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茶葉萃取物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黛茶樹是一種長有白花、紅果實的長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青植物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，只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在南美洲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天然生長。其晒乾或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烘乾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的葉子含有豐富的咖啡因和黃嘌呤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茶可以增強體力，讓人感覺精神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充沛。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馬黛茶亦含有礦物質鉀、鎂、錳，可幫助健康窈窕。 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57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薑根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被全世界被很多國家廣泛使用，包括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、日本、印度、希臘、英國及美國等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中國人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用薑來給食物調味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並使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用薑來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滋補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強身。薑具抗氧化作用，有助於健康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維持。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70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鉻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Chromium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一種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的微量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礦物質，能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協助血糖進入細胞，從而幫助維持正常的胰島素活動，故被稱為葡萄糖耐受因子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(glucose tolerance factor 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鉻能幫助身體正常代謝碳水化合物和脂肪，並維持身體健康。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鉻還有助於維持健康水平的膽固醇和其他血脂。促進新陳代謝發揮的作用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58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68" y="152400"/>
            <a:ext cx="7766731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™綠咖啡豆熱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配方為何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與眾不同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市面上有許多有助於維持窈窕的產品。全新生活™系列產品有益健康維持，專利成分綠咖啡豆萃取物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Svetol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†)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有助於窈窕。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生活綠咖啡豆熱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鉻配方膠囊食品是一個獨特配方，有助於提升能量及維持窈窕目標。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World Health Organization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如果我對咖啡因敏感可以食用嗎？</a:t>
            </a:r>
            <a: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可以。您仍然可以使用本產品。如果您對咖啡因敏感，建議可以攝取一半的用量，直到您的身體習慣本產品。如果您需要大量減少咖啡因的攝取，您可以將食用份量減半，並將次數減為每天一次。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World Health Organization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如果我在餐前忘記食用，該怎麼辦？</a:t>
            </a:r>
            <a: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如果您忘記餐前食用，請立即與餐點一起食用，或是餐後立即使用。如果您完全忘記在餐前、用餐中或是餐後食用，請勿於下一餐時加倍食用，只需要依照建議量食用。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World Health Organization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534400" cy="1143000"/>
          </a:xfrm>
        </p:spPr>
        <p:txBody>
          <a:bodyPr>
            <a:noAutofit/>
          </a:bodyPr>
          <a:lstStyle/>
          <a:p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</a:t>
            </a:r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™綠咖啡豆熱</a:t>
            </a: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鉻配</a:t>
            </a:r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方膠</a:t>
            </a: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囊食品</a:t>
            </a:r>
            <a:endParaRPr lang="en-US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3898" y="1979823"/>
            <a:ext cx="56291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b="1" dirty="0">
                <a:latin typeface="微軟正黑體"/>
                <a:ea typeface="微軟正黑體"/>
                <a:cs typeface="微軟正黑體"/>
              </a:rPr>
              <a:t>産品代碼</a:t>
            </a:r>
            <a:r>
              <a:rPr lang="en-US" altLang="zh-TW" sz="3200" b="1" dirty="0">
                <a:latin typeface="微軟正黑體"/>
                <a:ea typeface="微軟正黑體"/>
                <a:cs typeface="微軟正黑體"/>
              </a:rPr>
              <a:t>: </a:t>
            </a:r>
            <a:r>
              <a:rPr lang="en-US" altLang="zh-TW" sz="3200" b="1" dirty="0" smtClean="0">
                <a:latin typeface="微軟正黑體"/>
                <a:ea typeface="微軟正黑體"/>
                <a:cs typeface="微軟正黑體"/>
              </a:rPr>
              <a:t>T6407</a:t>
            </a:r>
            <a:r>
              <a:rPr lang="en-US" altLang="zh-TW" sz="3200" b="1" dirty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3200" b="1" dirty="0">
                <a:latin typeface="微軟正黑體"/>
                <a:ea typeface="微軟正黑體"/>
                <a:cs typeface="微軟正黑體"/>
              </a:rPr>
            </a:b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容量</a:t>
            </a:r>
            <a:r>
              <a:rPr lang="en-US" altLang="zh-TW" sz="3200" b="1" dirty="0" smtClean="0">
                <a:latin typeface="微軟正黑體"/>
                <a:ea typeface="微軟正黑體"/>
                <a:cs typeface="微軟正黑體"/>
              </a:rPr>
              <a:t>: 120</a:t>
            </a: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粒 </a:t>
            </a:r>
            <a:r>
              <a:rPr lang="en-US" altLang="zh-TW" sz="3200" b="1" dirty="0" smtClean="0">
                <a:latin typeface="微軟正黑體"/>
                <a:ea typeface="微軟正黑體"/>
                <a:cs typeface="微軟正黑體"/>
              </a:rPr>
              <a:t>(30 </a:t>
            </a: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天份</a:t>
            </a:r>
            <a:r>
              <a:rPr lang="en-US" altLang="zh-TW" sz="3200" b="1" dirty="0" smtClean="0">
                <a:latin typeface="微軟正黑體"/>
                <a:ea typeface="微軟正黑體"/>
                <a:cs typeface="微軟正黑體"/>
              </a:rPr>
              <a:t>)</a:t>
            </a: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</a:b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建議零售價</a:t>
            </a:r>
            <a:r>
              <a:rPr lang="en-US" altLang="zh-TW" sz="3200" b="1" dirty="0">
                <a:latin typeface="微軟正黑體"/>
                <a:ea typeface="微軟正黑體"/>
                <a:cs typeface="微軟正黑體"/>
              </a:rPr>
              <a:t>: </a:t>
            </a:r>
            <a:r>
              <a:rPr lang="en-US" altLang="zh-TW" sz="3200" b="1" dirty="0" smtClean="0">
                <a:latin typeface="微軟正黑體"/>
                <a:ea typeface="微軟正黑體"/>
                <a:cs typeface="微軟正黑體"/>
              </a:rPr>
              <a:t>NT$1,975</a:t>
            </a: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元</a:t>
            </a:r>
            <a:r>
              <a:rPr lang="zh-TW" altLang="en-US" sz="3200" b="1" dirty="0">
                <a:latin typeface="微軟正黑體"/>
                <a:ea typeface="微軟正黑體"/>
                <a:cs typeface="微軟正黑體"/>
              </a:rPr>
              <a:t/>
            </a:r>
            <a:br>
              <a:rPr lang="zh-TW" altLang="en-US" sz="3200" b="1" dirty="0">
                <a:latin typeface="微軟正黑體"/>
                <a:ea typeface="微軟正黑體"/>
                <a:cs typeface="微軟正黑體"/>
              </a:rPr>
            </a:br>
            <a:endParaRPr 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904998"/>
            <a:ext cx="4258883" cy="425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圖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6172200"/>
            <a:ext cx="3974007" cy="4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28725"/>
            <a:ext cx="7620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203317" y="1600202"/>
            <a:ext cx="4429928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男</a:t>
            </a:r>
            <a:r>
              <a:rPr lang="en-US" altLang="zh-TW" dirty="0" smtClean="0"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女肥胖率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，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亞洲第一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缺乏運動率，亞洲第一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肉類、油脂攝取量，亞洲第一</a:t>
            </a:r>
            <a:endParaRPr lang="en-US" altLang="zh-TW" dirty="0">
              <a:latin typeface="微軟正黑體"/>
              <a:ea typeface="微軟正黑體"/>
              <a:cs typeface="微軟正黑體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TW" sz="2000" i="1" dirty="0" smtClean="0">
                <a:latin typeface="微軟正黑體"/>
                <a:ea typeface="微軟正黑體"/>
                <a:cs typeface="微軟正黑體"/>
              </a:rPr>
              <a:t>     (2012</a:t>
            </a:r>
            <a:r>
              <a:rPr lang="zh-TW" altLang="en-US" sz="2000" i="1" dirty="0" smtClean="0"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sz="2000" i="1" dirty="0" smtClean="0">
                <a:latin typeface="微軟正黑體"/>
                <a:ea typeface="微軟正黑體"/>
                <a:cs typeface="微軟正黑體"/>
              </a:rPr>
              <a:t>11</a:t>
            </a:r>
            <a:r>
              <a:rPr lang="zh-TW" altLang="en-US" sz="2000" i="1" dirty="0" smtClean="0">
                <a:latin typeface="微軟正黑體"/>
                <a:ea typeface="微軟正黑體"/>
                <a:cs typeface="微軟正黑體"/>
              </a:rPr>
              <a:t>月</a:t>
            </a:r>
            <a:r>
              <a:rPr lang="en-US" altLang="zh-TW" sz="2000" i="1" dirty="0" smtClean="0">
                <a:latin typeface="微軟正黑體"/>
                <a:ea typeface="微軟正黑體"/>
                <a:cs typeface="微軟正黑體"/>
              </a:rPr>
              <a:t>15</a:t>
            </a:r>
            <a:r>
              <a:rPr lang="zh-TW" altLang="en-US" sz="2000" i="1" dirty="0" smtClean="0">
                <a:latin typeface="微軟正黑體"/>
                <a:ea typeface="微軟正黑體"/>
                <a:cs typeface="微軟正黑體"/>
              </a:rPr>
              <a:t>日行政院會報告</a:t>
            </a:r>
            <a:r>
              <a:rPr lang="en-US" altLang="zh-TW" sz="2000" i="1" dirty="0" smtClean="0">
                <a:latin typeface="微軟正黑體"/>
                <a:ea typeface="微軟正黑體"/>
                <a:cs typeface="微軟正黑體"/>
              </a:rPr>
              <a:t>)</a:t>
            </a:r>
            <a:endParaRPr lang="en-US" altLang="zh-TW" sz="2000" dirty="0" smtClean="0">
              <a:latin typeface="微軟正黑體"/>
              <a:ea typeface="微軟正黑體"/>
              <a:cs typeface="微軟正黑體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每年肥胖相關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醫療支出更高達</a:t>
            </a:r>
            <a:r>
              <a:rPr lang="en-US" altLang="zh-TW" dirty="0">
                <a:latin typeface="微軟正黑體"/>
                <a:ea typeface="微軟正黑體"/>
                <a:cs typeface="微軟正黑體"/>
              </a:rPr>
              <a:t>250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至</a:t>
            </a:r>
            <a:r>
              <a:rPr lang="en-US" altLang="zh-TW" dirty="0">
                <a:latin typeface="微軟正黑體"/>
                <a:ea typeface="微軟正黑體"/>
                <a:cs typeface="微軟正黑體"/>
              </a:rPr>
              <a:t>500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億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元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marL="0" indent="0" algn="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TW" sz="2000" i="1" dirty="0" smtClean="0">
                <a:latin typeface="微軟正黑體"/>
                <a:ea typeface="微軟正黑體"/>
                <a:cs typeface="微軟正黑體"/>
              </a:rPr>
              <a:t>(2012</a:t>
            </a:r>
            <a:r>
              <a:rPr lang="zh-TW" altLang="en-US" sz="2000" i="1" dirty="0" smtClean="0"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sz="2000" i="1" dirty="0" smtClean="0">
                <a:latin typeface="微軟正黑體"/>
                <a:ea typeface="微軟正黑體"/>
                <a:cs typeface="微軟正黑體"/>
              </a:rPr>
              <a:t>12</a:t>
            </a:r>
            <a:r>
              <a:rPr lang="zh-TW" altLang="en-US" sz="2000" i="1" dirty="0" smtClean="0">
                <a:latin typeface="微軟正黑體"/>
                <a:ea typeface="微軟正黑體"/>
                <a:cs typeface="微軟正黑體"/>
              </a:rPr>
              <a:t>月國家政策研究基金會</a:t>
            </a:r>
            <a:r>
              <a:rPr lang="en-US" altLang="zh-TW" sz="2000" i="1" dirty="0" smtClean="0">
                <a:latin typeface="微軟正黑體"/>
                <a:ea typeface="微軟正黑體"/>
                <a:cs typeface="微軟正黑體"/>
              </a:rPr>
              <a:t>)</a:t>
            </a:r>
            <a:endParaRPr lang="zh-TW" altLang="en-US" sz="2000" i="1" dirty="0">
              <a:latin typeface="微軟正黑體"/>
              <a:ea typeface="微軟正黑體"/>
              <a:cs typeface="微軟正黑體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245" y="1493484"/>
            <a:ext cx="4510755" cy="5288316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5080884" y="1777277"/>
            <a:ext cx="2467072" cy="475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153440" y="4039985"/>
            <a:ext cx="2394516" cy="460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781800" y="6449731"/>
            <a:ext cx="23070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(2012/07/11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蘋果日報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 bwMode="auto">
          <a:xfrm>
            <a:off x="203317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TW" altLang="en-US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台灣肥胖率 亞洲第一</a:t>
            </a:r>
            <a:endParaRPr lang="zh-TW" altLang="en-US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6246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048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15000"/>
              <a:tabLst>
                <a:tab pos="228600" algn="l"/>
                <a:tab pos="285750" algn="l"/>
                <a:tab pos="342900" algn="l"/>
              </a:tabLst>
              <a:defRPr/>
            </a:pPr>
            <a:endParaRPr lang="en-US" altLang="zh-TW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2400" y="261938"/>
            <a:ext cx="8915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何謂基礎代謝率（</a:t>
            </a:r>
            <a:r>
              <a:rPr lang="en-US" altLang="zh-TW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BMR</a:t>
            </a:r>
            <a:r>
              <a:rPr lang="zh-TW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9463" name="矩形 3"/>
          <p:cNvSpPr>
            <a:spLocks noChangeArrowheads="1"/>
          </p:cNvSpPr>
          <p:nvPr/>
        </p:nvSpPr>
        <p:spPr bwMode="auto">
          <a:xfrm>
            <a:off x="533400" y="1717675"/>
            <a:ext cx="79248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1pPr>
            <a:lvl2pPr marL="742950" indent="-2857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2pPr>
            <a:lvl3pPr marL="1143000" indent="-22860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3pPr>
            <a:lvl4pPr marL="1600200" indent="-22860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4pPr>
            <a:lvl5pPr marL="2057400" indent="-22860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9pPr>
          </a:lstStyle>
          <a:p>
            <a:pPr eaLnBrk="1" fontAlgn="base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i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基本代謝率</a:t>
            </a:r>
            <a:r>
              <a:rPr lang="en-US" altLang="zh-TW" sz="3200" i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(Basic Metabolic Rate, BMR): </a:t>
            </a:r>
            <a:r>
              <a:rPr lang="zh-TW" altLang="en-US" sz="3200" i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是指一個人在靜態的情況下，維持生命所需的最低熱量消耗卡數，主要用於呼吸、心跳、氧氣運送、腺體分泌，腎臟過濾排泄作用，肌肉緊張度，細胞的功能等所需的熱量。</a:t>
            </a:r>
            <a:endParaRPr lang="en-US" altLang="zh-TW" sz="3200" i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base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i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簡單來說，若你的基本代謝率是</a:t>
            </a:r>
            <a:r>
              <a:rPr lang="en-US" altLang="zh-TW" sz="3200" i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1300</a:t>
            </a:r>
            <a:r>
              <a:rPr lang="zh-TW" altLang="en-US" sz="3200" i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卡路里，而你整天都在睡覺，沒有任何其他活動的話，這天便會消耗</a:t>
            </a:r>
            <a:r>
              <a:rPr lang="en-US" altLang="zh-TW" sz="3200" i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1300</a:t>
            </a:r>
            <a:r>
              <a:rPr lang="zh-TW" altLang="en-US" sz="3200" i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卡路里。</a:t>
            </a:r>
          </a:p>
        </p:txBody>
      </p:sp>
    </p:spTree>
    <p:extLst>
      <p:ext uri="{BB962C8B-B14F-4D97-AF65-F5344CB8AC3E}">
        <p14:creationId xmlns:p14="http://schemas.microsoft.com/office/powerpoint/2010/main" val="158147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 World Health Organization</a:t>
            </a:r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15000"/>
              <a:tabLst>
                <a:tab pos="228600" algn="l"/>
                <a:tab pos="285750" algn="l"/>
                <a:tab pos="342900" algn="l"/>
              </a:tabLst>
              <a:defRPr/>
            </a:pPr>
            <a:endParaRPr lang="en-US" altLang="zh-TW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1000" y="261938"/>
            <a:ext cx="8915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各年齡層之基礎代謝值（</a:t>
            </a:r>
            <a:r>
              <a:rPr lang="en-US" altLang="zh-TW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BMR</a:t>
            </a:r>
            <a:r>
              <a:rPr lang="zh-TW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838200" y="64008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1pPr>
            <a:lvl2pPr marL="742950" indent="-28575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2pPr>
            <a:lvl3pPr marL="1143000" indent="-22860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3pPr>
            <a:lvl4pPr marL="1600200" indent="-22860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4pPr>
            <a:lvl5pPr marL="2057400" indent="-228600" eaLnBrk="0" hangingPunct="0"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 i="1">
                <a:solidFill>
                  <a:schemeClr val="folHlink"/>
                </a:solidFill>
                <a:latin typeface="標楷體" pitchFamily="65" charset="-12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800" b="0" i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行政院衛生署：每日營養肅建議攝取量及其說明，第五修訂版，</a:t>
            </a:r>
            <a:r>
              <a:rPr lang="en-US" altLang="zh-TW" sz="1800" b="0" i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1993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059392"/>
              </p:ext>
            </p:extLst>
          </p:nvPr>
        </p:nvGraphicFramePr>
        <p:xfrm>
          <a:off x="1447800" y="1556207"/>
          <a:ext cx="7239000" cy="4355185"/>
        </p:xfrm>
        <a:graphic>
          <a:graphicData uri="http://schemas.openxmlformats.org/drawingml/2006/table">
            <a:tbl>
              <a:tblPr/>
              <a:tblGrid>
                <a:gridCol w="1706265"/>
                <a:gridCol w="2789535"/>
                <a:gridCol w="2743200"/>
              </a:tblGrid>
              <a:tr h="99476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年齡</a:t>
                      </a:r>
                      <a:endParaRPr lang="en-US" altLang="zh-TW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﹝</a:t>
                      </a: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歲</a:t>
                      </a: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﹞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男性 </a:t>
                      </a:r>
                      <a:endParaRPr lang="en-US" altLang="zh-TW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﹝</a:t>
                      </a: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Kcal/kg/min﹞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女性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﹝</a:t>
                      </a: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Kcal/kg/min﹞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360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7 - 9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0.0295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0.0279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6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10-12 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0.0244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0.0231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6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13 - 15 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0.0205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0.0194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6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16 - 19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0.0183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0.0168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6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20 - 24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0.0167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0.0162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6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25 - 34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0.0159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0.0153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6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35 - 54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0.0154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0.0147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6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55 - 69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0.0151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0.0144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6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 ~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0.0145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0.0144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向下箭號 11"/>
          <p:cNvSpPr/>
          <p:nvPr/>
        </p:nvSpPr>
        <p:spPr>
          <a:xfrm>
            <a:off x="5295900" y="2553393"/>
            <a:ext cx="1181100" cy="346640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基礎代謝</a:t>
            </a:r>
            <a:r>
              <a:rPr lang="zh-TW" altLang="en-US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降低</a:t>
            </a:r>
          </a:p>
          <a:p>
            <a:pPr algn="ctr"/>
            <a:endParaRPr lang="zh-TW" altLang="en-US" sz="2800" dirty="0">
              <a:solidFill>
                <a:srgbClr val="FFFF00"/>
              </a:solidFill>
            </a:endParaRPr>
          </a:p>
        </p:txBody>
      </p:sp>
      <p:sp>
        <p:nvSpPr>
          <p:cNvPr id="13" name="向下箭號 12"/>
          <p:cNvSpPr/>
          <p:nvPr/>
        </p:nvSpPr>
        <p:spPr>
          <a:xfrm>
            <a:off x="190500" y="2629593"/>
            <a:ext cx="1181100" cy="34664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</a:p>
        </p:txBody>
      </p:sp>
    </p:spTree>
    <p:extLst>
      <p:ext uri="{BB962C8B-B14F-4D97-AF65-F5344CB8AC3E}">
        <p14:creationId xmlns:p14="http://schemas.microsoft.com/office/powerpoint/2010/main" val="15034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促進新陳代謝的關鍵在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0114" name="圖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13" y="2319338"/>
            <a:ext cx="27400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圖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25" y="2403475"/>
            <a:ext cx="2752725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文字方塊 9"/>
          <p:cNvSpPr txBox="1">
            <a:spLocks noChangeArrowheads="1"/>
          </p:cNvSpPr>
          <p:nvPr/>
        </p:nvSpPr>
        <p:spPr bwMode="auto">
          <a:xfrm>
            <a:off x="3652838" y="1550988"/>
            <a:ext cx="18774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消耗力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0117" name="圖片 10"/>
          <p:cNvPicPr>
            <a:picLocks noChangeAspect="1"/>
          </p:cNvPicPr>
          <p:nvPr/>
        </p:nvPicPr>
        <p:blipFill>
          <a:blip r:embed="rId4"/>
          <a:srcRect l="44115" t="66594" r="39529" b="5666"/>
          <a:stretch>
            <a:fillRect/>
          </a:stretch>
        </p:blipFill>
        <p:spPr bwMode="auto">
          <a:xfrm>
            <a:off x="6265863" y="3481388"/>
            <a:ext cx="9239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圖片 11"/>
          <p:cNvPicPr>
            <a:picLocks noChangeAspect="1"/>
          </p:cNvPicPr>
          <p:nvPr/>
        </p:nvPicPr>
        <p:blipFill>
          <a:blip r:embed="rId5"/>
          <a:srcRect l="32872" t="15474" r="56337" b="70261"/>
          <a:stretch>
            <a:fillRect/>
          </a:stretch>
        </p:blipFill>
        <p:spPr bwMode="auto">
          <a:xfrm>
            <a:off x="2060575" y="4908550"/>
            <a:ext cx="6048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9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文字版面配置區 4"/>
          <p:cNvSpPr>
            <a:spLocks noGrp="1"/>
          </p:cNvSpPr>
          <p:nvPr>
            <p:ph type="body" idx="1"/>
          </p:nvPr>
        </p:nvSpPr>
        <p:spPr>
          <a:xfrm>
            <a:off x="2743200" y="1691640"/>
            <a:ext cx="6248400" cy="4495800"/>
          </a:xfrm>
        </p:spPr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綠咖啡豆萃取物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4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Svetol</a:t>
            </a:r>
            <a:r>
              <a:rPr lang="en-US" altLang="zh-TW" sz="40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</a:p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綠茶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葉萃取物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瓜拿納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籽葉萃取物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馬黛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茶葉萃取物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薑根粉</a:t>
            </a:r>
          </a:p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鉻  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(Chromium)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138" name="文字方塊 6"/>
          <p:cNvSpPr txBox="1">
            <a:spLocks noChangeArrowheads="1"/>
          </p:cNvSpPr>
          <p:nvPr/>
        </p:nvSpPr>
        <p:spPr bwMode="auto">
          <a:xfrm>
            <a:off x="1143000" y="228600"/>
            <a:ext cx="58272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促進新陳代謝</a:t>
            </a:r>
            <a:r>
              <a:rPr lang="zh-TW" altLang="en-US" sz="44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的小幫手</a:t>
            </a:r>
            <a:endParaRPr lang="zh-TW" altLang="en-US" sz="4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059" y="1981200"/>
            <a:ext cx="4258883" cy="425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4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標題 1"/>
          <p:cNvSpPr>
            <a:spLocks noGrp="1"/>
          </p:cNvSpPr>
          <p:nvPr>
            <p:ph type="title"/>
          </p:nvPr>
        </p:nvSpPr>
        <p:spPr>
          <a:xfrm>
            <a:off x="843868" y="152400"/>
            <a:ext cx="8604932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咖啡豆萃取物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Svetol</a:t>
            </a:r>
            <a:r>
              <a:rPr lang="en-US" altLang="zh-TW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endParaRPr lang="zh-TW" altLang="en-US" baseline="30000" dirty="0" smtClean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234990"/>
            <a:ext cx="2344016" cy="1623010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Svetol</a:t>
            </a:r>
            <a:r>
              <a:rPr lang="en-US" altLang="zh-TW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乃法國生技大廠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Naturex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研發之專利綠咖啡豆萃取物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專利成分綠咖啡豆萃取物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Svetol</a:t>
            </a:r>
            <a:r>
              <a:rPr lang="en-US" altLang="zh-TW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在萃取時選擇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Robusta(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羅巴斯塔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品種的去咖啡因綠咖啡豆，可保證其中含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45%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以上之綠原酸與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以上之植物多酚類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可增加熱量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消耗量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，促進新陳代謝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2000" y="6248400"/>
            <a:ext cx="3282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†</a:t>
            </a:r>
            <a:r>
              <a:rPr lang="en-US" altLang="zh-TW" dirty="0" err="1"/>
              <a:t>Svetol</a:t>
            </a:r>
            <a:r>
              <a:rPr lang="zh-TW" altLang="en-US" dirty="0"/>
              <a:t>是</a:t>
            </a:r>
            <a:r>
              <a:rPr lang="en-US" altLang="zh-TW" dirty="0" err="1"/>
              <a:t>Naturex</a:t>
            </a:r>
            <a:r>
              <a:rPr lang="en-US" altLang="zh-TW" dirty="0"/>
              <a:t> </a:t>
            </a:r>
            <a:r>
              <a:rPr lang="zh-TW" altLang="en-US" dirty="0"/>
              <a:t>公司的商標。</a:t>
            </a:r>
          </a:p>
        </p:txBody>
      </p:sp>
    </p:spTree>
    <p:extLst>
      <p:ext uri="{BB962C8B-B14F-4D97-AF65-F5344CB8AC3E}">
        <p14:creationId xmlns:p14="http://schemas.microsoft.com/office/powerpoint/2010/main" val="29128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綠茶葉萃取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世紀以來，印度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和中國都利用綠茶葉萃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飲用綠茶對健康有許多好處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，有些膳食補充品也會加入乾燥或粉末狀綠茶萃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活性成分屬於多酚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兒茶素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和黃酮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醇家族。綠茶含有「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表沒食子兒茶</a:t>
            </a:r>
            <a:r>
              <a:rPr lang="zh-CN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沒食子酸酯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(EGCG)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素可幫助維持健康。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11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66731" cy="1143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瓜拿納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籽葉萃取物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拿納是來自南美洲一種灌木的種子，大部份源自巴西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拿納能增強體力，其種子因其豐富的黃嘌呤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）含量而為人所知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口服補充食品，因其含有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含量是咖啡豆的兩倍，可讓人精力旺盛。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33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LS ppt">
  <a:themeElements>
    <a:clrScheme name="1_TLS 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LS ppt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LS 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LS 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LS 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LS 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LS 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LS 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LS 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LS 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LS 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LS 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LS 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LS 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LS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 Shakes</Template>
  <TotalTime>1749</TotalTime>
  <Words>1162</Words>
  <Application>Microsoft Office PowerPoint</Application>
  <PresentationFormat>如螢幕大小 (4:3)</PresentationFormat>
  <Paragraphs>116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3_Office Theme</vt:lpstr>
      <vt:lpstr>Office 佈景主題</vt:lpstr>
      <vt:lpstr>Office Theme</vt:lpstr>
      <vt:lpstr>1_TLS ppt</vt:lpstr>
      <vt:lpstr>TLS ppt</vt:lpstr>
      <vt:lpstr>TLS® Thermochrome</vt:lpstr>
      <vt:lpstr>PowerPoint 簡報</vt:lpstr>
      <vt:lpstr>PowerPoint 簡報</vt:lpstr>
      <vt:lpstr>PowerPoint 簡報</vt:lpstr>
      <vt:lpstr>促進新陳代謝的關鍵在…..</vt:lpstr>
      <vt:lpstr>PowerPoint 簡報</vt:lpstr>
      <vt:lpstr>綠咖啡豆萃取物-Svetol®</vt:lpstr>
      <vt:lpstr>綠茶葉萃取物</vt:lpstr>
      <vt:lpstr>瓜拿納籽葉萃取物</vt:lpstr>
      <vt:lpstr>馬黛茶葉萃取物</vt:lpstr>
      <vt:lpstr>薑根粉</vt:lpstr>
      <vt:lpstr>鉻   Chromium</vt:lpstr>
      <vt:lpstr>全新生活™綠咖啡豆熱鉻配方為何與眾不同？</vt:lpstr>
      <vt:lpstr>常見問題-1</vt:lpstr>
      <vt:lpstr>常見問題-2</vt:lpstr>
      <vt:lpstr>全新生活™綠咖啡豆熱鉻配方膠囊食品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TLS Green Coffee Plus Garcinia Cambogia</dc:title>
  <dc:creator>Kristin Pulling</dc:creator>
  <cp:lastModifiedBy>Mindy Huang</cp:lastModifiedBy>
  <cp:revision>81</cp:revision>
  <cp:lastPrinted>2015-04-22T09:35:22Z</cp:lastPrinted>
  <dcterms:created xsi:type="dcterms:W3CDTF">2014-07-03T14:37:20Z</dcterms:created>
  <dcterms:modified xsi:type="dcterms:W3CDTF">2018-03-13T08:47:05Z</dcterms:modified>
</cp:coreProperties>
</file>